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0901C-6003-474F-B81C-F18C2E8413BC}" type="datetimeFigureOut">
              <a:rPr lang="en-US" smtClean="0"/>
              <a:t>10/24/2020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090C6-1D6D-49E0-9CFF-876FC8747DB0}" type="slidenum">
              <a:rPr lang="en-US" smtClean="0"/>
              <a:t>‹#›</a:t>
            </a:fld>
            <a:endParaRPr lang="en-US"/>
          </a:p>
        </p:txBody>
      </p:sp>
    </p:spTree>
    <p:extLst>
      <p:ext uri="{BB962C8B-B14F-4D97-AF65-F5344CB8AC3E}">
        <p14:creationId xmlns:p14="http://schemas.microsoft.com/office/powerpoint/2010/main" val="188524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27521A-4803-4A38-B42E-48CB4C2CBBB8}"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1060678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27521A-4803-4A38-B42E-48CB4C2CBBB8}"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97694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27521A-4803-4A38-B42E-48CB4C2CBBB8}"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71255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27521A-4803-4A38-B42E-48CB4C2CBBB8}"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249517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27521A-4803-4A38-B42E-48CB4C2CBBB8}"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4209841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27521A-4803-4A38-B42E-48CB4C2CBBB8}"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387309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27521A-4803-4A38-B42E-48CB4C2CBBB8}" type="datetimeFigureOut">
              <a:rPr lang="en-US" smtClean="0"/>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191110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27521A-4803-4A38-B42E-48CB4C2CBBB8}" type="datetimeFigureOut">
              <a:rPr lang="en-US" smtClean="0"/>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39546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7521A-4803-4A38-B42E-48CB4C2CBBB8}" type="datetimeFigureOut">
              <a:rPr lang="en-US" smtClean="0"/>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219619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7521A-4803-4A38-B42E-48CB4C2CBBB8}"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295533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7521A-4803-4A38-B42E-48CB4C2CBBB8}"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4A9EF-8B97-4EEC-9A21-932BC4A73DA2}" type="slidenum">
              <a:rPr lang="en-US" smtClean="0"/>
              <a:t>‹#›</a:t>
            </a:fld>
            <a:endParaRPr lang="en-US"/>
          </a:p>
        </p:txBody>
      </p:sp>
    </p:spTree>
    <p:extLst>
      <p:ext uri="{BB962C8B-B14F-4D97-AF65-F5344CB8AC3E}">
        <p14:creationId xmlns:p14="http://schemas.microsoft.com/office/powerpoint/2010/main" val="133332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7521A-4803-4A38-B42E-48CB4C2CBBB8}" type="datetimeFigureOut">
              <a:rPr lang="en-US" smtClean="0"/>
              <a:t>10/24/2020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4A9EF-8B97-4EEC-9A21-932BC4A73DA2}" type="slidenum">
              <a:rPr lang="en-US" smtClean="0"/>
              <a:t>‹#›</a:t>
            </a:fld>
            <a:endParaRPr lang="en-US"/>
          </a:p>
        </p:txBody>
      </p:sp>
    </p:spTree>
    <p:extLst>
      <p:ext uri="{BB962C8B-B14F-4D97-AF65-F5344CB8AC3E}">
        <p14:creationId xmlns:p14="http://schemas.microsoft.com/office/powerpoint/2010/main" val="34374006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055" y="623455"/>
            <a:ext cx="11346872" cy="1200329"/>
          </a:xfrm>
          <a:prstGeom prst="rect">
            <a:avLst/>
          </a:prstGeom>
          <a:noFill/>
        </p:spPr>
        <p:txBody>
          <a:bodyPr wrap="square" rtlCol="0">
            <a:spAutoFit/>
          </a:bodyPr>
          <a:lstStyle/>
          <a:p>
            <a:r>
              <a:rPr lang="en-US" sz="7200" b="1" dirty="0">
                <a:solidFill>
                  <a:srgbClr val="002060"/>
                </a:solidFill>
                <a:latin typeface="Algerian" panose="04020705040A02060702" pitchFamily="82" charset="0"/>
              </a:rPr>
              <a:t>Material Control </a:t>
            </a:r>
            <a:r>
              <a:rPr lang="en-US" sz="2800" dirty="0">
                <a:solidFill>
                  <a:srgbClr val="002060"/>
                </a:solidFill>
              </a:rPr>
              <a:t>(Part II)</a:t>
            </a:r>
          </a:p>
        </p:txBody>
      </p:sp>
      <p:sp>
        <p:nvSpPr>
          <p:cNvPr id="3" name="TextBox 2"/>
          <p:cNvSpPr txBox="1"/>
          <p:nvPr/>
        </p:nvSpPr>
        <p:spPr>
          <a:xfrm>
            <a:off x="609600" y="2327563"/>
            <a:ext cx="10764981" cy="3631763"/>
          </a:xfrm>
          <a:prstGeom prst="rect">
            <a:avLst/>
          </a:prstGeom>
          <a:solidFill>
            <a:srgbClr val="FFFF00"/>
          </a:solidFill>
        </p:spPr>
        <p:txBody>
          <a:bodyPr wrap="square" rtlCol="0">
            <a:spAutoFit/>
          </a:bodyPr>
          <a:lstStyle/>
          <a:p>
            <a:r>
              <a:rPr lang="en-US" sz="4400" b="1" dirty="0"/>
              <a:t>Storage of </a:t>
            </a:r>
            <a:r>
              <a:rPr lang="en-US" sz="4400" b="1" dirty="0" smtClean="0"/>
              <a:t>Materials</a:t>
            </a:r>
            <a:r>
              <a:rPr lang="en-US" sz="4400" b="1" dirty="0"/>
              <a:t>: </a:t>
            </a:r>
          </a:p>
          <a:p>
            <a:pPr algn="just"/>
            <a:r>
              <a:rPr lang="en-US" b="1" dirty="0"/>
              <a:t/>
            </a:r>
            <a:br>
              <a:rPr lang="en-US" b="1" dirty="0"/>
            </a:br>
            <a:r>
              <a:rPr lang="en-US" sz="2400" b="1" dirty="0"/>
              <a:t>After efficient purchasing, receipt and inspection of materials, the next important step in materials </a:t>
            </a:r>
            <a:r>
              <a:rPr lang="en-US" sz="2400" b="1" dirty="0" smtClean="0"/>
              <a:t> control </a:t>
            </a:r>
            <a:r>
              <a:rPr lang="en-US" sz="2400" b="1" dirty="0"/>
              <a:t>system is the storage of materials. It is concerned with the physical storage of materials. </a:t>
            </a:r>
          </a:p>
          <a:p>
            <a:pPr algn="just"/>
            <a:r>
              <a:rPr lang="en-US" sz="2400" b="1" dirty="0"/>
              <a:t>It refers to the art of preserving the goods until required in production. Storekeeping aims at </a:t>
            </a:r>
            <a:r>
              <a:rPr lang="en-US" sz="2400" b="1" dirty="0" smtClean="0"/>
              <a:t>safeguarding </a:t>
            </a:r>
            <a:r>
              <a:rPr lang="en-US" sz="2400" b="1" dirty="0"/>
              <a:t>the materials from all kinds of loss and damage and ensuring smooth and continuous </a:t>
            </a:r>
            <a:r>
              <a:rPr lang="en-US" sz="2400" b="1" dirty="0" smtClean="0"/>
              <a:t>flow </a:t>
            </a:r>
            <a:r>
              <a:rPr lang="en-US" sz="2400" b="1" dirty="0"/>
              <a:t>of materials into the production </a:t>
            </a:r>
            <a:r>
              <a:rPr lang="en-US" sz="2400" b="1" dirty="0" smtClean="0"/>
              <a:t>activities.</a:t>
            </a:r>
            <a:endParaRPr lang="en-US" sz="2400" b="1" dirty="0"/>
          </a:p>
        </p:txBody>
      </p:sp>
    </p:spTree>
    <p:extLst>
      <p:ext uri="{BB962C8B-B14F-4D97-AF65-F5344CB8AC3E}">
        <p14:creationId xmlns:p14="http://schemas.microsoft.com/office/powerpoint/2010/main" val="1204692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00025" y="828675"/>
            <a:ext cx="11572875" cy="5139869"/>
          </a:xfrm>
          <a:prstGeom prst="rect">
            <a:avLst/>
          </a:prstGeom>
          <a:noFill/>
        </p:spPr>
        <p:txBody>
          <a:bodyPr wrap="square" rtlCol="0">
            <a:spAutoFit/>
          </a:bodyPr>
          <a:lstStyle/>
          <a:p>
            <a:r>
              <a:rPr lang="en-US" sz="3200" b="1" dirty="0" smtClean="0">
                <a:solidFill>
                  <a:srgbClr val="FF0000"/>
                </a:solidFill>
              </a:rPr>
              <a:t>EOQ (Economic </a:t>
            </a:r>
            <a:r>
              <a:rPr lang="en-US" sz="3200" b="1" dirty="0">
                <a:solidFill>
                  <a:srgbClr val="FF0000"/>
                </a:solidFill>
              </a:rPr>
              <a:t>Order Quantity</a:t>
            </a:r>
            <a:r>
              <a:rPr lang="en-US" sz="3200" b="1" dirty="0" smtClean="0">
                <a:solidFill>
                  <a:srgbClr val="FF0000"/>
                </a:solidFill>
              </a:rPr>
              <a:t>):</a:t>
            </a:r>
          </a:p>
          <a:p>
            <a:r>
              <a:rPr lang="en-US" sz="2400" b="1" dirty="0" smtClean="0"/>
              <a:t>It is that Quantity of material at which cost is equal to the revenue. It is that cost at which the carrying cost as well as the ordering costs would be very minimum .</a:t>
            </a:r>
          </a:p>
          <a:p>
            <a:r>
              <a:rPr lang="en-US" sz="2400" b="1" dirty="0" smtClean="0"/>
              <a:t>EOQ is the optimum or the most </a:t>
            </a:r>
            <a:r>
              <a:rPr lang="en-US" sz="2400" b="1" dirty="0" err="1" smtClean="0"/>
              <a:t>favourable</a:t>
            </a:r>
            <a:r>
              <a:rPr lang="en-US" sz="2400" b="1" dirty="0" smtClean="0"/>
              <a:t> quantity to be bought at each order. It sets equilibrium between carrying costs and ordering costs. At this point the carrying and the ordering costs are equal and the total cost is the lowest.</a:t>
            </a:r>
          </a:p>
          <a:p>
            <a:endParaRPr lang="en-US" sz="2400" b="1" dirty="0"/>
          </a:p>
          <a:p>
            <a:r>
              <a:rPr lang="en-US" sz="3200" b="1" dirty="0">
                <a:solidFill>
                  <a:srgbClr val="FF0000"/>
                </a:solidFill>
              </a:rPr>
              <a:t>ABC analysis of stock </a:t>
            </a:r>
            <a:r>
              <a:rPr lang="en-US" sz="2400" b="1" dirty="0">
                <a:solidFill>
                  <a:srgbClr val="FF0000"/>
                </a:solidFill>
              </a:rPr>
              <a:t>(also known as Always Better Control technique): </a:t>
            </a:r>
          </a:p>
          <a:p>
            <a:r>
              <a:rPr lang="en-US" sz="2400" b="1" dirty="0" smtClean="0"/>
              <a:t>“A” </a:t>
            </a:r>
            <a:r>
              <a:rPr lang="en-US" sz="2400" b="1" dirty="0"/>
              <a:t>category represents 5% to 10% of the total items in the stores and 70% to 85% of the total inventory value. "B category constitutes 20% to 30% of the inventory items and 25% to 30% of the stores value and the 'C' category constitutes 70% to 80% of the total items representing 5% to 10% of the stores value.</a:t>
            </a:r>
            <a:br>
              <a:rPr lang="en-US" sz="2400" b="1" dirty="0"/>
            </a:br>
            <a:r>
              <a:rPr lang="en-US" sz="2400" b="1" dirty="0" smtClean="0"/>
              <a:t> </a:t>
            </a:r>
            <a:endParaRPr lang="en-US" sz="2400" b="1" dirty="0"/>
          </a:p>
        </p:txBody>
      </p:sp>
    </p:spTree>
    <p:extLst>
      <p:ext uri="{BB962C8B-B14F-4D97-AF65-F5344CB8AC3E}">
        <p14:creationId xmlns:p14="http://schemas.microsoft.com/office/powerpoint/2010/main" val="1618286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678874" y="-108253"/>
            <a:ext cx="11042073" cy="2523768"/>
          </a:xfrm>
          <a:prstGeom prst="rect">
            <a:avLst/>
          </a:prstGeom>
          <a:noFill/>
        </p:spPr>
        <p:txBody>
          <a:bodyPr wrap="square" rtlCol="0">
            <a:spAutoFit/>
          </a:bodyPr>
          <a:lstStyle/>
          <a:p>
            <a:r>
              <a:rPr lang="en-US" sz="3200" b="1" dirty="0">
                <a:solidFill>
                  <a:srgbClr val="FF0000"/>
                </a:solidFill>
              </a:rPr>
              <a:t>Perpetual Inventory System</a:t>
            </a:r>
            <a:r>
              <a:rPr lang="en-US" b="1" dirty="0"/>
              <a:t>: </a:t>
            </a:r>
            <a:br>
              <a:rPr lang="en-US" b="1" dirty="0"/>
            </a:br>
            <a:r>
              <a:rPr lang="en-US" dirty="0"/>
              <a:t>The most important tool of inventory control is the perpetual inventory control is the perpetual inventory system. It is a method of recording the stores issues and balances on daily basis after undertaking the checking or reification of stock on daily basis. The main intension is to monitor the excess and entry of stock.</a:t>
            </a:r>
          </a:p>
          <a:p>
            <a:r>
              <a:rPr lang="en-US" b="1" dirty="0"/>
              <a:t> </a:t>
            </a:r>
            <a:endParaRPr lang="en-US" dirty="0"/>
          </a:p>
          <a:p>
            <a:r>
              <a:rPr lang="en-US" b="1" dirty="0"/>
              <a:t> The main two features being:- </a:t>
            </a:r>
            <a:endParaRPr lang="en-US" dirty="0"/>
          </a:p>
          <a:p>
            <a:pPr lvl="0"/>
            <a:r>
              <a:rPr lang="en-US" b="1" dirty="0" err="1" smtClean="0"/>
              <a:t>i</a:t>
            </a:r>
            <a:r>
              <a:rPr lang="en-US" b="1" dirty="0" smtClean="0"/>
              <a:t>. Continuous </a:t>
            </a:r>
            <a:r>
              <a:rPr lang="en-US" b="1" dirty="0"/>
              <a:t>stock recording &amp; </a:t>
            </a:r>
            <a:endParaRPr lang="en-US" dirty="0"/>
          </a:p>
          <a:p>
            <a:r>
              <a:rPr lang="en-US" b="1" dirty="0" err="1" smtClean="0"/>
              <a:t>ii.Continuous</a:t>
            </a:r>
            <a:r>
              <a:rPr lang="en-US" b="1" dirty="0" smtClean="0"/>
              <a:t> </a:t>
            </a:r>
            <a:r>
              <a:rPr lang="en-US" b="1" dirty="0"/>
              <a:t>stock </a:t>
            </a:r>
            <a:r>
              <a:rPr lang="en-US" b="1" dirty="0" smtClean="0"/>
              <a:t>verification</a:t>
            </a:r>
          </a:p>
        </p:txBody>
      </p:sp>
      <p:graphicFrame>
        <p:nvGraphicFramePr>
          <p:cNvPr id="3" name="Table 2"/>
          <p:cNvGraphicFramePr>
            <a:graphicFrameLocks noGrp="1"/>
          </p:cNvGraphicFramePr>
          <p:nvPr>
            <p:extLst>
              <p:ext uri="{D42A27DB-BD31-4B8C-83A1-F6EECF244321}">
                <p14:modId xmlns:p14="http://schemas.microsoft.com/office/powerpoint/2010/main" val="131036762"/>
              </p:ext>
            </p:extLst>
          </p:nvPr>
        </p:nvGraphicFramePr>
        <p:xfrm>
          <a:off x="678874" y="3639449"/>
          <a:ext cx="8853054" cy="2934970"/>
        </p:xfrm>
        <a:graphic>
          <a:graphicData uri="http://schemas.openxmlformats.org/drawingml/2006/table">
            <a:tbl>
              <a:tblPr firstRow="1" firstCol="1" bandRow="1">
                <a:tableStyleId>{5C22544A-7EE6-4342-B048-85BDC9FD1C3A}</a:tableStyleId>
              </a:tblPr>
              <a:tblGrid>
                <a:gridCol w="4427594">
                  <a:extLst>
                    <a:ext uri="{9D8B030D-6E8A-4147-A177-3AD203B41FA5}">
                      <a16:colId xmlns:a16="http://schemas.microsoft.com/office/drawing/2014/main" val="3666419510"/>
                    </a:ext>
                  </a:extLst>
                </a:gridCol>
                <a:gridCol w="4425460">
                  <a:extLst>
                    <a:ext uri="{9D8B030D-6E8A-4147-A177-3AD203B41FA5}">
                      <a16:colId xmlns:a16="http://schemas.microsoft.com/office/drawing/2014/main" val="4156166305"/>
                    </a:ext>
                  </a:extLst>
                </a:gridCol>
              </a:tblGrid>
              <a:tr h="0">
                <a:tc>
                  <a:txBody>
                    <a:bodyPr/>
                    <a:lstStyle/>
                    <a:p>
                      <a:pPr marL="0" marR="0" algn="ctr">
                        <a:lnSpc>
                          <a:spcPct val="107000"/>
                        </a:lnSpc>
                        <a:spcBef>
                          <a:spcPts val="0"/>
                        </a:spcBef>
                        <a:spcAft>
                          <a:spcPts val="0"/>
                        </a:spcAft>
                      </a:pPr>
                      <a:r>
                        <a:rPr lang="en-US" sz="1800">
                          <a:effectLst/>
                        </a:rPr>
                        <a:t>Bin Card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Stores Ledger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604076"/>
                  </a:ext>
                </a:extLst>
              </a:tr>
              <a:tr h="0">
                <a:tc>
                  <a:txBody>
                    <a:bodyPr/>
                    <a:lstStyle/>
                    <a:p>
                      <a:pPr marL="0" marR="0">
                        <a:lnSpc>
                          <a:spcPct val="107000"/>
                        </a:lnSpc>
                        <a:spcBef>
                          <a:spcPts val="0"/>
                        </a:spcBef>
                        <a:spcAft>
                          <a:spcPts val="0"/>
                        </a:spcAft>
                      </a:pPr>
                      <a:r>
                        <a:rPr lang="en-US" sz="1800">
                          <a:effectLst/>
                        </a:rPr>
                        <a:t>1. Maintained by stores Dept.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Maintained by Cost Accounting Dept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6073063"/>
                  </a:ext>
                </a:extLst>
              </a:tr>
              <a:tr h="0">
                <a:tc>
                  <a:txBody>
                    <a:bodyPr/>
                    <a:lstStyle/>
                    <a:p>
                      <a:pPr marL="0" marR="0">
                        <a:lnSpc>
                          <a:spcPct val="107000"/>
                        </a:lnSpc>
                        <a:spcBef>
                          <a:spcPts val="0"/>
                        </a:spcBef>
                        <a:spcAft>
                          <a:spcPts val="0"/>
                        </a:spcAft>
                      </a:pPr>
                      <a:r>
                        <a:rPr lang="en-US" sz="1800" dirty="0">
                          <a:effectLst/>
                        </a:rPr>
                        <a:t>2. Attached to the Bin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Kept in the cost office.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1118378"/>
                  </a:ext>
                </a:extLst>
              </a:tr>
              <a:tr h="0">
                <a:tc>
                  <a:txBody>
                    <a:bodyPr/>
                    <a:lstStyle/>
                    <a:p>
                      <a:pPr marL="0" marR="0">
                        <a:lnSpc>
                          <a:spcPct val="107000"/>
                        </a:lnSpc>
                        <a:spcBef>
                          <a:spcPts val="0"/>
                        </a:spcBef>
                        <a:spcAft>
                          <a:spcPts val="0"/>
                        </a:spcAft>
                      </a:pPr>
                      <a:r>
                        <a:rPr lang="en-US" sz="1800">
                          <a:effectLst/>
                        </a:rPr>
                        <a:t>3. Records quantities only.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Records both quantities &amp; values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0555457"/>
                  </a:ext>
                </a:extLst>
              </a:tr>
              <a:tr h="0">
                <a:tc>
                  <a:txBody>
                    <a:bodyPr/>
                    <a:lstStyle/>
                    <a:p>
                      <a:pPr marL="0" marR="0">
                        <a:lnSpc>
                          <a:spcPct val="107000"/>
                        </a:lnSpc>
                        <a:spcBef>
                          <a:spcPts val="0"/>
                        </a:spcBef>
                        <a:spcAft>
                          <a:spcPts val="0"/>
                        </a:spcAft>
                      </a:pPr>
                      <a:r>
                        <a:rPr lang="en-US" sz="1800">
                          <a:effectLst/>
                        </a:rPr>
                        <a:t>4. Transactions are posted continuously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Sometimes posted periodically.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7289183"/>
                  </a:ext>
                </a:extLst>
              </a:tr>
              <a:tr h="0">
                <a:tc>
                  <a:txBody>
                    <a:bodyPr/>
                    <a:lstStyle/>
                    <a:p>
                      <a:pPr marL="0" marR="0">
                        <a:lnSpc>
                          <a:spcPct val="107000"/>
                        </a:lnSpc>
                        <a:spcBef>
                          <a:spcPts val="0"/>
                        </a:spcBef>
                        <a:spcAft>
                          <a:spcPts val="0"/>
                        </a:spcAft>
                      </a:pPr>
                      <a:r>
                        <a:rPr lang="en-US" sz="1800">
                          <a:effectLst/>
                        </a:rPr>
                        <a:t>5. Each transaction is entered individually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Transactions may be posted</a:t>
                      </a:r>
                      <a:br>
                        <a:rPr lang="en-US" sz="1800">
                          <a:effectLst/>
                        </a:rPr>
                      </a:br>
                      <a:r>
                        <a:rPr lang="en-US" sz="1800">
                          <a:effectLst/>
                        </a:rPr>
                        <a:t>summarily.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8440953"/>
                  </a:ext>
                </a:extLst>
              </a:tr>
              <a:tr h="0">
                <a:tc>
                  <a:txBody>
                    <a:bodyPr/>
                    <a:lstStyle/>
                    <a:p>
                      <a:pPr marL="0" marR="0">
                        <a:lnSpc>
                          <a:spcPct val="107000"/>
                        </a:lnSpc>
                        <a:spcBef>
                          <a:spcPts val="0"/>
                        </a:spcBef>
                        <a:spcAft>
                          <a:spcPts val="0"/>
                        </a:spcAft>
                      </a:pPr>
                      <a:r>
                        <a:rPr lang="en-US" sz="1800">
                          <a:effectLst/>
                        </a:rPr>
                        <a:t>6. Inter department/ job transfers are not entered.</a:t>
                      </a:r>
                      <a:br>
                        <a:rPr lang="en-US" sz="1800">
                          <a:effectLst/>
                        </a:rPr>
                      </a:b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Inter job / department transfers are</a:t>
                      </a:r>
                      <a:br>
                        <a:rPr lang="en-US" sz="1800" dirty="0">
                          <a:effectLst/>
                        </a:rPr>
                      </a:br>
                      <a:r>
                        <a:rPr lang="en-US" sz="1800" dirty="0">
                          <a:effectLst/>
                        </a:rPr>
                        <a:t>also entered for costing purpose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368045"/>
                  </a:ext>
                </a:extLst>
              </a:tr>
            </a:tbl>
          </a:graphicData>
        </a:graphic>
      </p:graphicFrame>
      <p:sp>
        <p:nvSpPr>
          <p:cNvPr id="4" name="Rectangle 1"/>
          <p:cNvSpPr>
            <a:spLocks noChangeArrowheads="1"/>
          </p:cNvSpPr>
          <p:nvPr/>
        </p:nvSpPr>
        <p:spPr bwMode="auto">
          <a:xfrm>
            <a:off x="678874" y="3119815"/>
            <a:ext cx="79308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differences between bin card and stores ledger are as under:</a:t>
            </a:r>
            <a:endParaRPr kumimoji="0" lang="en-US" altLang="en-US" b="1"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729582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167952" y="671805"/>
            <a:ext cx="11663264" cy="5847755"/>
          </a:xfrm>
          <a:prstGeom prst="rect">
            <a:avLst/>
          </a:prstGeom>
          <a:noFill/>
        </p:spPr>
        <p:txBody>
          <a:bodyPr wrap="square" rtlCol="0">
            <a:spAutoFit/>
          </a:bodyPr>
          <a:lstStyle/>
          <a:p>
            <a:pPr marL="400050" indent="-400050">
              <a:buAutoNum type="romanUcPeriod"/>
            </a:pPr>
            <a:r>
              <a:rPr lang="en-US" sz="3200" b="1" dirty="0" smtClean="0"/>
              <a:t>STORAGE OF MATERIAL</a:t>
            </a:r>
          </a:p>
          <a:p>
            <a:pPr marL="400050" indent="-400050">
              <a:buAutoNum type="romanUcPeriod"/>
            </a:pPr>
            <a:r>
              <a:rPr lang="en-US" sz="3200" b="1" dirty="0" smtClean="0"/>
              <a:t>FUNCTIONS OF STORES DEPARTMENT</a:t>
            </a:r>
          </a:p>
          <a:p>
            <a:pPr marL="400050" indent="-400050">
              <a:buAutoNum type="romanUcPeriod"/>
            </a:pPr>
            <a:r>
              <a:rPr lang="en-US" sz="3200" b="1" dirty="0" smtClean="0"/>
              <a:t>LOCATION AND SIZE OF STORES DEPARTMENT</a:t>
            </a:r>
          </a:p>
          <a:p>
            <a:pPr marL="400050" indent="-400050">
              <a:buAutoNum type="romanUcPeriod"/>
            </a:pPr>
            <a:r>
              <a:rPr lang="en-US" sz="3200" b="1" dirty="0" smtClean="0"/>
              <a:t>STORE KEEPER</a:t>
            </a:r>
          </a:p>
          <a:p>
            <a:pPr marL="400050" indent="-400050">
              <a:buAutoNum type="romanUcPeriod"/>
            </a:pPr>
            <a:r>
              <a:rPr lang="en-US" sz="3200" b="1" dirty="0" smtClean="0"/>
              <a:t>CODING</a:t>
            </a:r>
          </a:p>
          <a:p>
            <a:pPr marL="400050" indent="-400050">
              <a:buAutoNum type="romanUcPeriod"/>
            </a:pPr>
            <a:r>
              <a:rPr lang="en-US" sz="3200" b="1" dirty="0" smtClean="0"/>
              <a:t>IMPORTANT INVENTORY CONTROL TECHNIQUES</a:t>
            </a:r>
          </a:p>
          <a:p>
            <a:pPr marL="400050" indent="-400050">
              <a:buAutoNum type="romanUcPeriod"/>
            </a:pPr>
            <a:r>
              <a:rPr lang="en-US" sz="3200" b="1" dirty="0" smtClean="0"/>
              <a:t>FIXATION OF STOCK LEVELS</a:t>
            </a:r>
          </a:p>
          <a:p>
            <a:pPr marL="400050" indent="-400050">
              <a:buAutoNum type="romanUcPeriod"/>
            </a:pPr>
            <a:r>
              <a:rPr lang="en-US" sz="3200" b="1" dirty="0" smtClean="0"/>
              <a:t>EOQ ABC ANALYSIIS</a:t>
            </a:r>
          </a:p>
          <a:p>
            <a:pPr marL="400050" indent="-400050">
              <a:buAutoNum type="romanUcPeriod"/>
            </a:pPr>
            <a:r>
              <a:rPr lang="en-US" sz="3200" b="1" dirty="0" smtClean="0"/>
              <a:t>PERPETUAL INVENTORY CONTROL SYSTEM</a:t>
            </a:r>
          </a:p>
          <a:p>
            <a:pPr marL="400050" indent="-400050">
              <a:buAutoNum type="romanUcPeriod"/>
            </a:pPr>
            <a:r>
              <a:rPr lang="en-US" sz="3200" b="1" dirty="0" smtClean="0"/>
              <a:t>DIFFERNCE BETWEEN STORES LEDGER AND BIN CARD</a:t>
            </a:r>
          </a:p>
          <a:p>
            <a:pPr marL="400050" indent="-400050">
              <a:buAutoNum type="romanUcPeriod"/>
            </a:pPr>
            <a:endParaRPr lang="en-US" dirty="0" smtClean="0"/>
          </a:p>
          <a:p>
            <a:pPr marL="400050" indent="-400050">
              <a:buAutoNum type="romanUcPeriod"/>
            </a:pPr>
            <a:endParaRPr lang="en-US" dirty="0" smtClean="0"/>
          </a:p>
          <a:p>
            <a:pPr marL="400050" indent="-400050">
              <a:buAutoNum type="romanUcPeriod"/>
            </a:pPr>
            <a:endParaRPr lang="en-US" dirty="0"/>
          </a:p>
        </p:txBody>
      </p:sp>
    </p:spTree>
    <p:extLst>
      <p:ext uri="{BB962C8B-B14F-4D97-AF65-F5344CB8AC3E}">
        <p14:creationId xmlns:p14="http://schemas.microsoft.com/office/powerpoint/2010/main" val="361453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668556" y="2407299"/>
            <a:ext cx="7931019" cy="1569660"/>
          </a:xfrm>
          <a:prstGeom prst="rect">
            <a:avLst/>
          </a:prstGeom>
          <a:noFill/>
        </p:spPr>
        <p:txBody>
          <a:bodyPr wrap="square" rtlCol="0">
            <a:spAutoFit/>
          </a:bodyPr>
          <a:lstStyle/>
          <a:p>
            <a:r>
              <a:rPr lang="en-US" sz="9600" b="1" dirty="0" smtClean="0">
                <a:latin typeface="Algerian" panose="04020705040A02060702" pitchFamily="82" charset="0"/>
              </a:rPr>
              <a:t>Thank you</a:t>
            </a:r>
            <a:endParaRPr lang="en-US" sz="9600" b="1" dirty="0">
              <a:latin typeface="Algerian" panose="04020705040A02060702" pitchFamily="82" charset="0"/>
            </a:endParaRPr>
          </a:p>
        </p:txBody>
      </p:sp>
    </p:spTree>
    <p:extLst>
      <p:ext uri="{BB962C8B-B14F-4D97-AF65-F5344CB8AC3E}">
        <p14:creationId xmlns:p14="http://schemas.microsoft.com/office/powerpoint/2010/main" val="137145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945" y="526472"/>
            <a:ext cx="11901055" cy="6124754"/>
          </a:xfrm>
          <a:prstGeom prst="rect">
            <a:avLst/>
          </a:prstGeom>
          <a:solidFill>
            <a:srgbClr val="92D050"/>
          </a:solidFill>
        </p:spPr>
        <p:txBody>
          <a:bodyPr wrap="square" rtlCol="0">
            <a:spAutoFit/>
          </a:bodyPr>
          <a:lstStyle/>
          <a:p>
            <a:r>
              <a:rPr lang="en-US" sz="4000" b="1" dirty="0" smtClean="0"/>
              <a:t>Functions of Stores Department:</a:t>
            </a:r>
          </a:p>
          <a:p>
            <a:r>
              <a:rPr lang="en-US" dirty="0"/>
              <a:t>1</a:t>
            </a:r>
            <a:r>
              <a:rPr lang="en-US" sz="3200" dirty="0"/>
              <a:t>. Preparing purchase requisitions for general items of stock.</a:t>
            </a:r>
            <a:br>
              <a:rPr lang="en-US" sz="3200" dirty="0"/>
            </a:br>
            <a:r>
              <a:rPr lang="en-US" sz="3200" dirty="0"/>
              <a:t>2. Receiving of goods into stores.</a:t>
            </a:r>
            <a:br>
              <a:rPr lang="en-US" sz="3200" dirty="0"/>
            </a:br>
            <a:r>
              <a:rPr lang="en-US" sz="3200" dirty="0"/>
              <a:t>3. Providing security to goods by arranging them at appropriate places.</a:t>
            </a:r>
            <a:br>
              <a:rPr lang="en-US" sz="3200" dirty="0"/>
            </a:br>
            <a:r>
              <a:rPr lang="en-US" sz="3200" dirty="0"/>
              <a:t>4. Avoiding damage and deterioration.</a:t>
            </a:r>
            <a:br>
              <a:rPr lang="en-US" sz="3200" dirty="0"/>
            </a:br>
            <a:r>
              <a:rPr lang="en-US" sz="3200" dirty="0"/>
              <a:t>5. Classification and coding of materials.</a:t>
            </a:r>
            <a:br>
              <a:rPr lang="en-US" sz="3200" dirty="0"/>
            </a:br>
            <a:r>
              <a:rPr lang="en-US" sz="3200" dirty="0"/>
              <a:t>6. Issue of materials to production and service departments.</a:t>
            </a:r>
            <a:br>
              <a:rPr lang="en-US" sz="3200" dirty="0"/>
            </a:br>
            <a:r>
              <a:rPr lang="en-US" sz="3200" dirty="0"/>
              <a:t>7. Maintaining stock </a:t>
            </a:r>
            <a:r>
              <a:rPr lang="en-US" sz="3200" dirty="0" smtClean="0"/>
              <a:t>records</a:t>
            </a:r>
            <a:r>
              <a:rPr lang="en-US" sz="3200" dirty="0"/>
              <a:t>&amp;</a:t>
            </a:r>
            <a:r>
              <a:rPr lang="en-US" sz="3200" dirty="0" smtClean="0"/>
              <a:t> </a:t>
            </a:r>
            <a:r>
              <a:rPr lang="en-US" sz="3200" dirty="0"/>
              <a:t>Maintaining proper stock levels.</a:t>
            </a:r>
            <a:br>
              <a:rPr lang="en-US" sz="3200" dirty="0"/>
            </a:br>
            <a:r>
              <a:rPr lang="en-US" sz="3200" dirty="0"/>
              <a:t>9. Providing stock information when required.</a:t>
            </a:r>
          </a:p>
          <a:p>
            <a:r>
              <a:rPr lang="en-US" sz="3200" dirty="0"/>
              <a:t>10. Verifying stock at regular intervals.</a:t>
            </a:r>
          </a:p>
          <a:p>
            <a:r>
              <a:rPr lang="en-US" sz="3200" dirty="0"/>
              <a:t>11. Minimizing storage handling and maintaining costs.</a:t>
            </a:r>
          </a:p>
          <a:p>
            <a:r>
              <a:rPr lang="en-US" sz="3200" dirty="0"/>
              <a:t>12. Preventing unauthorized persons in the stores</a:t>
            </a:r>
            <a:r>
              <a:rPr lang="en-US" sz="3200" dirty="0" smtClean="0"/>
              <a:t>.</a:t>
            </a:r>
            <a:endParaRPr lang="en-US" sz="3200" dirty="0"/>
          </a:p>
        </p:txBody>
      </p:sp>
    </p:spTree>
    <p:extLst>
      <p:ext uri="{BB962C8B-B14F-4D97-AF65-F5344CB8AC3E}">
        <p14:creationId xmlns:p14="http://schemas.microsoft.com/office/powerpoint/2010/main" val="979443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510" y="277091"/>
            <a:ext cx="11665527" cy="6155531"/>
          </a:xfrm>
          <a:prstGeom prst="rect">
            <a:avLst/>
          </a:prstGeom>
          <a:solidFill>
            <a:srgbClr val="00B0F0"/>
          </a:solidFill>
        </p:spPr>
        <p:txBody>
          <a:bodyPr wrap="square" rtlCol="0">
            <a:spAutoFit/>
          </a:bodyPr>
          <a:lstStyle/>
          <a:p>
            <a:r>
              <a:rPr lang="en-US" sz="4000" b="1" u="sng" dirty="0">
                <a:solidFill>
                  <a:srgbClr val="FF0000"/>
                </a:solidFill>
              </a:rPr>
              <a:t>Location of the Stores Department:</a:t>
            </a:r>
            <a:endParaRPr lang="en-US" sz="4000" u="sng" dirty="0">
              <a:solidFill>
                <a:srgbClr val="FF0000"/>
              </a:solidFill>
            </a:endParaRPr>
          </a:p>
          <a:p>
            <a:r>
              <a:rPr lang="en-US" sz="2800" b="1" dirty="0"/>
              <a:t>The location of the stores department should be selected carefully keeping in mind the element of cost </a:t>
            </a:r>
          </a:p>
          <a:p>
            <a:r>
              <a:rPr lang="en-US" sz="2800" b="1" dirty="0"/>
              <a:t>and efficiency.</a:t>
            </a:r>
          </a:p>
          <a:p>
            <a:r>
              <a:rPr lang="en-US" sz="2800" b="1" dirty="0"/>
              <a:t>In Centralized stores, materials are stored in one centrally located store room.</a:t>
            </a:r>
          </a:p>
          <a:p>
            <a:r>
              <a:rPr lang="en-US" sz="2800" b="1" dirty="0"/>
              <a:t> But in Decentralized stores, each production department possess separate stores department.</a:t>
            </a:r>
          </a:p>
          <a:p>
            <a:r>
              <a:rPr lang="en-US" dirty="0"/>
              <a:t> </a:t>
            </a:r>
          </a:p>
          <a:p>
            <a:r>
              <a:rPr lang="en-US" sz="4000" b="1" u="sng" dirty="0">
                <a:solidFill>
                  <a:srgbClr val="FF0000"/>
                </a:solidFill>
              </a:rPr>
              <a:t>Size of the Stores Department</a:t>
            </a:r>
            <a:r>
              <a:rPr lang="en-US" sz="4000" u="sng" dirty="0">
                <a:solidFill>
                  <a:srgbClr val="FF0000"/>
                </a:solidFill>
              </a:rPr>
              <a:t>:</a:t>
            </a:r>
          </a:p>
          <a:p>
            <a:r>
              <a:rPr lang="en-US" sz="3200" b="1" dirty="0"/>
              <a:t>It depends on overall size of the organization, nature of materials, capital employed, space and </a:t>
            </a:r>
            <a:r>
              <a:rPr lang="en-US" sz="3200" b="1" dirty="0" smtClean="0"/>
              <a:t>security </a:t>
            </a:r>
            <a:r>
              <a:rPr lang="en-US" sz="3200" b="1" dirty="0"/>
              <a:t>required to be provided to the material.</a:t>
            </a:r>
          </a:p>
          <a:p>
            <a:r>
              <a:rPr lang="en-US" sz="3200" b="1" dirty="0"/>
              <a:t> </a:t>
            </a:r>
          </a:p>
        </p:txBody>
      </p:sp>
    </p:spTree>
    <p:extLst>
      <p:ext uri="{BB962C8B-B14F-4D97-AF65-F5344CB8AC3E}">
        <p14:creationId xmlns:p14="http://schemas.microsoft.com/office/powerpoint/2010/main" val="274500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363" y="249381"/>
            <a:ext cx="11610109" cy="7048083"/>
          </a:xfrm>
          <a:prstGeom prst="rect">
            <a:avLst/>
          </a:prstGeom>
          <a:solidFill>
            <a:schemeClr val="accent1">
              <a:lumMod val="60000"/>
              <a:lumOff val="40000"/>
            </a:schemeClr>
          </a:solidFill>
        </p:spPr>
        <p:txBody>
          <a:bodyPr wrap="square" rtlCol="0">
            <a:spAutoFit/>
          </a:bodyPr>
          <a:lstStyle/>
          <a:p>
            <a:r>
              <a:rPr lang="en-US" sz="3200" b="1" dirty="0">
                <a:solidFill>
                  <a:srgbClr val="FFFF00"/>
                </a:solidFill>
              </a:rPr>
              <a:t>Store Keeper:</a:t>
            </a:r>
            <a:endParaRPr lang="en-US" sz="3200" dirty="0">
              <a:solidFill>
                <a:srgbClr val="FFFF00"/>
              </a:solidFill>
            </a:endParaRPr>
          </a:p>
          <a:p>
            <a:r>
              <a:rPr lang="en-US" sz="2400" b="1" dirty="0"/>
              <a:t>Store keeper is the in charge of stores department. He is also known as Chief Storekeeper, </a:t>
            </a:r>
            <a:r>
              <a:rPr lang="en-US" sz="2400" b="1" dirty="0" smtClean="0"/>
              <a:t> store </a:t>
            </a:r>
            <a:r>
              <a:rPr lang="en-US" sz="2400" b="1" dirty="0"/>
              <a:t>superintendent who is responsible to control the stores. He should have an ability to organize </a:t>
            </a:r>
            <a:r>
              <a:rPr lang="en-US" sz="2400" b="1" dirty="0" smtClean="0"/>
              <a:t>the </a:t>
            </a:r>
            <a:r>
              <a:rPr lang="en-US" sz="2400" b="1" dirty="0"/>
              <a:t>functions of the Stores</a:t>
            </a:r>
            <a:r>
              <a:rPr lang="en-US" sz="2400" b="1" dirty="0" smtClean="0"/>
              <a:t>.</a:t>
            </a:r>
          </a:p>
          <a:p>
            <a:endParaRPr lang="en-US" sz="2400" b="1" dirty="0"/>
          </a:p>
          <a:p>
            <a:r>
              <a:rPr lang="en-US" dirty="0"/>
              <a:t> </a:t>
            </a:r>
            <a:r>
              <a:rPr lang="en-US" sz="2800" b="1" dirty="0">
                <a:solidFill>
                  <a:srgbClr val="FFFF00"/>
                </a:solidFill>
              </a:rPr>
              <a:t>Duties of the Store-keeper:</a:t>
            </a:r>
            <a:br>
              <a:rPr lang="en-US" sz="2800" b="1" dirty="0">
                <a:solidFill>
                  <a:srgbClr val="FFFF00"/>
                </a:solidFill>
              </a:rPr>
            </a:br>
            <a:r>
              <a:rPr lang="en-US" sz="2000" b="1" dirty="0"/>
              <a:t>1. Checking and accepting the incoming materials.</a:t>
            </a:r>
            <a:br>
              <a:rPr lang="en-US" sz="2000" b="1" dirty="0"/>
            </a:br>
            <a:r>
              <a:rPr lang="en-US" sz="2000" b="1" dirty="0"/>
              <a:t>2. Keeping every item of stores in its place. The principle of good store keeping is a place for </a:t>
            </a:r>
          </a:p>
          <a:p>
            <a:r>
              <a:rPr lang="en-US" sz="2000" b="1" dirty="0"/>
              <a:t>every thing and every thing in its place.</a:t>
            </a:r>
            <a:br>
              <a:rPr lang="en-US" sz="2000" b="1" dirty="0"/>
            </a:br>
            <a:r>
              <a:rPr lang="en-US" sz="2000" b="1" dirty="0"/>
              <a:t>3. Issue materials only against authorized requisitions, in right quantity and quality and at the </a:t>
            </a:r>
          </a:p>
          <a:p>
            <a:r>
              <a:rPr lang="en-US" sz="2000" b="1" dirty="0"/>
              <a:t>right time.</a:t>
            </a:r>
            <a:br>
              <a:rPr lang="en-US" sz="2000" b="1" dirty="0"/>
            </a:br>
            <a:r>
              <a:rPr lang="en-US" sz="2000" b="1" dirty="0"/>
              <a:t>4 Maintain stock records with up to date entries of receipts, issues and balances.</a:t>
            </a:r>
            <a:br>
              <a:rPr lang="en-US" sz="2000" b="1" dirty="0"/>
            </a:br>
            <a:r>
              <a:rPr lang="en-US" sz="2000" b="1" dirty="0"/>
              <a:t>5. Prepare purchase requisitions whenever necessary.</a:t>
            </a:r>
            <a:br>
              <a:rPr lang="en-US" sz="2000" b="1" dirty="0"/>
            </a:br>
            <a:r>
              <a:rPr lang="en-US" sz="2000" b="1" dirty="0"/>
              <a:t>6. Maintain the stock levels.</a:t>
            </a:r>
            <a:br>
              <a:rPr lang="en-US" sz="2000" b="1" dirty="0"/>
            </a:br>
            <a:r>
              <a:rPr lang="en-US" sz="2000" b="1" dirty="0"/>
              <a:t>7. Maintain the stores in an orderly manner.</a:t>
            </a:r>
            <a:br>
              <a:rPr lang="en-US" sz="2000" b="1" dirty="0"/>
            </a:br>
            <a:r>
              <a:rPr lang="en-US" sz="2000" b="1" dirty="0"/>
              <a:t>8. Physical stock verification at regular intervals.</a:t>
            </a:r>
            <a:br>
              <a:rPr lang="en-US" sz="2000" b="1" dirty="0"/>
            </a:br>
            <a:r>
              <a:rPr lang="en-US" sz="2000" b="1" dirty="0"/>
              <a:t>9. Restricting unauthorized entry into the stores</a:t>
            </a:r>
            <a:br>
              <a:rPr lang="en-US" sz="2000" b="1" dirty="0"/>
            </a:br>
            <a:r>
              <a:rPr lang="en-US" sz="2000" b="1" dirty="0"/>
              <a:t>10. Furnish stock information to the management, regarding waste and scrap material, obsolete stock etc.</a:t>
            </a:r>
            <a:r>
              <a:rPr lang="en-US" sz="2000" dirty="0"/>
              <a:t/>
            </a:r>
            <a:br>
              <a:rPr lang="en-US" sz="2000" dirty="0"/>
            </a:br>
            <a:endParaRPr lang="en-US" sz="2000" dirty="0"/>
          </a:p>
          <a:p>
            <a:endParaRPr lang="en-US" dirty="0"/>
          </a:p>
          <a:p>
            <a:endParaRPr lang="en-US" dirty="0"/>
          </a:p>
        </p:txBody>
      </p:sp>
    </p:spTree>
    <p:extLst>
      <p:ext uri="{BB962C8B-B14F-4D97-AF65-F5344CB8AC3E}">
        <p14:creationId xmlns:p14="http://schemas.microsoft.com/office/powerpoint/2010/main" val="1949136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365" y="471055"/>
            <a:ext cx="11333018" cy="6093976"/>
          </a:xfrm>
          <a:prstGeom prst="rect">
            <a:avLst/>
          </a:prstGeom>
          <a:solidFill>
            <a:schemeClr val="accent2">
              <a:lumMod val="60000"/>
              <a:lumOff val="40000"/>
            </a:schemeClr>
          </a:solidFill>
        </p:spPr>
        <p:txBody>
          <a:bodyPr wrap="square" rtlCol="0">
            <a:spAutoFit/>
          </a:bodyPr>
          <a:lstStyle/>
          <a:p>
            <a:r>
              <a:rPr lang="en-US" sz="3200" b="1" dirty="0"/>
              <a:t>Methods of Coding:</a:t>
            </a:r>
            <a:r>
              <a:rPr lang="en-US" dirty="0"/>
              <a:t/>
            </a:r>
            <a:br>
              <a:rPr lang="en-US" dirty="0"/>
            </a:br>
            <a:r>
              <a:rPr lang="en-US" b="1" dirty="0"/>
              <a:t>I. Alphabetical method</a:t>
            </a:r>
          </a:p>
          <a:p>
            <a:r>
              <a:rPr lang="en-US" b="1" dirty="0"/>
              <a:t>II. Numeric method</a:t>
            </a:r>
          </a:p>
          <a:p>
            <a:r>
              <a:rPr lang="en-US" b="1" dirty="0"/>
              <a:t>III. Alpha- numeric </a:t>
            </a:r>
            <a:r>
              <a:rPr lang="en-US" b="1" dirty="0" smtClean="0"/>
              <a:t>method</a:t>
            </a:r>
          </a:p>
          <a:p>
            <a:endParaRPr lang="en-US" dirty="0"/>
          </a:p>
          <a:p>
            <a:r>
              <a:rPr lang="en-US" sz="4000" b="1" dirty="0" smtClean="0"/>
              <a:t>Advantages of codification</a:t>
            </a:r>
            <a:r>
              <a:rPr lang="en-US" sz="4000" dirty="0" smtClean="0"/>
              <a:t>:</a:t>
            </a:r>
            <a:r>
              <a:rPr lang="en-US" sz="2800" dirty="0"/>
              <a:t/>
            </a:r>
            <a:br>
              <a:rPr lang="en-US" sz="2800" dirty="0"/>
            </a:br>
            <a:r>
              <a:rPr lang="en-US" sz="3200" b="1" dirty="0"/>
              <a:t>1. It helps in easy identification of materials.</a:t>
            </a:r>
            <a:br>
              <a:rPr lang="en-US" sz="3200" b="1" dirty="0"/>
            </a:br>
            <a:r>
              <a:rPr lang="en-US" sz="3200" b="1" dirty="0"/>
              <a:t>2. It removes ambiguities in description of materials.</a:t>
            </a:r>
            <a:br>
              <a:rPr lang="en-US" sz="3200" b="1" dirty="0"/>
            </a:br>
            <a:r>
              <a:rPr lang="en-US" sz="3200" b="1" dirty="0"/>
              <a:t>3. It saves time in handling materials.</a:t>
            </a:r>
            <a:br>
              <a:rPr lang="en-US" sz="3200" b="1" dirty="0"/>
            </a:br>
            <a:r>
              <a:rPr lang="en-US" sz="3200" b="1" dirty="0"/>
              <a:t>4. It reduces clerical work in writing full description of materials.</a:t>
            </a:r>
            <a:br>
              <a:rPr lang="en-US" sz="3200" b="1" dirty="0"/>
            </a:br>
            <a:r>
              <a:rPr lang="en-US" sz="3200" b="1" dirty="0"/>
              <a:t>5. Codification is a must for mechanized accounting</a:t>
            </a:r>
            <a:br>
              <a:rPr lang="en-US" sz="3200" b="1" dirty="0"/>
            </a:br>
            <a:r>
              <a:rPr lang="en-US" sz="3200" b="1" dirty="0"/>
              <a:t>6. It ensures secrecy as code numbers are not known to all.</a:t>
            </a:r>
          </a:p>
          <a:p>
            <a:r>
              <a:rPr lang="en-US" dirty="0"/>
              <a:t> </a:t>
            </a:r>
          </a:p>
          <a:p>
            <a:endParaRPr lang="en-US" dirty="0"/>
          </a:p>
          <a:p>
            <a:r>
              <a:rPr lang="en-US" dirty="0"/>
              <a:t> </a:t>
            </a:r>
          </a:p>
        </p:txBody>
      </p:sp>
    </p:spTree>
    <p:extLst>
      <p:ext uri="{BB962C8B-B14F-4D97-AF65-F5344CB8AC3E}">
        <p14:creationId xmlns:p14="http://schemas.microsoft.com/office/powerpoint/2010/main" val="3362659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527" y="235527"/>
            <a:ext cx="11665528" cy="5632311"/>
          </a:xfrm>
          <a:prstGeom prst="rect">
            <a:avLst/>
          </a:prstGeom>
          <a:solidFill>
            <a:srgbClr val="00B0F0"/>
          </a:solidFill>
        </p:spPr>
        <p:txBody>
          <a:bodyPr wrap="square" rtlCol="0">
            <a:spAutoFit/>
          </a:bodyPr>
          <a:lstStyle/>
          <a:p>
            <a:r>
              <a:rPr lang="en-US" sz="3200" b="1" dirty="0">
                <a:solidFill>
                  <a:srgbClr val="FF0000"/>
                </a:solidFill>
              </a:rPr>
              <a:t>Inventory Control:</a:t>
            </a:r>
            <a:r>
              <a:rPr lang="en-US" sz="3200" dirty="0">
                <a:solidFill>
                  <a:srgbClr val="FF0000"/>
                </a:solidFill>
              </a:rPr>
              <a:t> </a:t>
            </a:r>
          </a:p>
          <a:p>
            <a:r>
              <a:rPr lang="en-US" sz="2000" dirty="0"/>
              <a:t>As stated earlier inventory comprises stock of raw materials, work-in-progress, finished goods, tools, </a:t>
            </a:r>
            <a:r>
              <a:rPr lang="en-US" sz="2000" dirty="0" smtClean="0"/>
              <a:t>equipment </a:t>
            </a:r>
            <a:r>
              <a:rPr lang="en-US" sz="2000" dirty="0"/>
              <a:t>and </a:t>
            </a:r>
            <a:r>
              <a:rPr lang="en-US" sz="2000" dirty="0" smtClean="0"/>
              <a:t>components.</a:t>
            </a:r>
          </a:p>
          <a:p>
            <a:r>
              <a:rPr lang="en-US" sz="2000" dirty="0"/>
              <a:t>Inventory control means control over different components of the stock.</a:t>
            </a:r>
            <a:br>
              <a:rPr lang="en-US" sz="2000" dirty="0"/>
            </a:br>
            <a:r>
              <a:rPr lang="en-US" sz="2000" dirty="0"/>
              <a:t>It is defined as </a:t>
            </a:r>
            <a:r>
              <a:rPr lang="en-US" sz="2000" b="1" dirty="0"/>
              <a:t>Physical control of stock items and implementing the principle and policies relating </a:t>
            </a:r>
            <a:endParaRPr lang="en-US" sz="2000" dirty="0"/>
          </a:p>
          <a:p>
            <a:r>
              <a:rPr lang="en-US" sz="2000" b="1" dirty="0"/>
              <a:t>thereto'. </a:t>
            </a:r>
            <a:r>
              <a:rPr lang="en-US" sz="2000" dirty="0"/>
              <a:t>It aims at the optimum utilization of financial resources of the  continuous flow of materials </a:t>
            </a:r>
          </a:p>
          <a:p>
            <a:r>
              <a:rPr lang="en-US" sz="2000" dirty="0"/>
              <a:t>into the production activities</a:t>
            </a:r>
            <a:r>
              <a:rPr lang="en-US" sz="2000" dirty="0" smtClean="0"/>
              <a:t>.</a:t>
            </a:r>
          </a:p>
          <a:p>
            <a:endParaRPr lang="en-US" dirty="0"/>
          </a:p>
          <a:p>
            <a:r>
              <a:rPr lang="en-US" sz="2800" b="1" dirty="0" smtClean="0">
                <a:solidFill>
                  <a:srgbClr val="FF0000"/>
                </a:solidFill>
              </a:rPr>
              <a:t>Important Inventory Control Techniques</a:t>
            </a:r>
            <a:r>
              <a:rPr lang="en-US" sz="2800" dirty="0" smtClean="0">
                <a:solidFill>
                  <a:srgbClr val="FF0000"/>
                </a:solidFill>
              </a:rPr>
              <a:t> </a:t>
            </a:r>
            <a:r>
              <a:rPr lang="en-US" sz="2800" b="1" dirty="0" smtClean="0">
                <a:solidFill>
                  <a:srgbClr val="FF0000"/>
                </a:solidFill>
              </a:rPr>
              <a:t>are:</a:t>
            </a:r>
            <a:br>
              <a:rPr lang="en-US" sz="2800" b="1" dirty="0" smtClean="0">
                <a:solidFill>
                  <a:srgbClr val="FF0000"/>
                </a:solidFill>
              </a:rPr>
            </a:br>
            <a:r>
              <a:rPr lang="en-US" dirty="0"/>
              <a:t/>
            </a:r>
            <a:br>
              <a:rPr lang="en-US" dirty="0"/>
            </a:br>
            <a:r>
              <a:rPr lang="en-US" b="1" dirty="0"/>
              <a:t>1. Fixation of stock levels</a:t>
            </a:r>
            <a:br>
              <a:rPr lang="en-US" b="1" dirty="0"/>
            </a:br>
            <a:r>
              <a:rPr lang="en-US" b="1" dirty="0"/>
              <a:t>2. EOQ</a:t>
            </a:r>
            <a:br>
              <a:rPr lang="en-US" b="1" dirty="0"/>
            </a:br>
            <a:r>
              <a:rPr lang="en-US" b="1" dirty="0"/>
              <a:t>3. ABC analysis</a:t>
            </a:r>
            <a:br>
              <a:rPr lang="en-US" b="1" dirty="0"/>
            </a:br>
            <a:r>
              <a:rPr lang="en-US" b="1" dirty="0"/>
              <a:t>4. Perpetual inventory system</a:t>
            </a:r>
            <a:br>
              <a:rPr lang="en-US" b="1" dirty="0"/>
            </a:br>
            <a:r>
              <a:rPr lang="en-US" b="1" dirty="0"/>
              <a:t>5. Establishment of systems of budgets</a:t>
            </a:r>
            <a:br>
              <a:rPr lang="en-US" b="1" dirty="0"/>
            </a:br>
            <a:r>
              <a:rPr lang="en-US" b="1" dirty="0"/>
              <a:t>6. Provisioning and procedures</a:t>
            </a:r>
            <a:br>
              <a:rPr lang="en-US" b="1" dirty="0"/>
            </a:br>
            <a:r>
              <a:rPr lang="en-US" b="1" dirty="0"/>
              <a:t>7. Control ratios</a:t>
            </a:r>
            <a:endParaRPr lang="en-US" dirty="0"/>
          </a:p>
          <a:p>
            <a:endParaRPr lang="en-US" dirty="0"/>
          </a:p>
        </p:txBody>
      </p:sp>
    </p:spTree>
    <p:extLst>
      <p:ext uri="{BB962C8B-B14F-4D97-AF65-F5344CB8AC3E}">
        <p14:creationId xmlns:p14="http://schemas.microsoft.com/office/powerpoint/2010/main" val="2177760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491" y="374073"/>
            <a:ext cx="11430000" cy="4647426"/>
          </a:xfrm>
          <a:prstGeom prst="rect">
            <a:avLst/>
          </a:prstGeom>
          <a:solidFill>
            <a:schemeClr val="accent2">
              <a:lumMod val="40000"/>
              <a:lumOff val="60000"/>
            </a:schemeClr>
          </a:solidFill>
        </p:spPr>
        <p:txBody>
          <a:bodyPr wrap="square" rtlCol="0">
            <a:spAutoFit/>
          </a:bodyPr>
          <a:lstStyle/>
          <a:p>
            <a:r>
              <a:rPr lang="en-US" sz="3200" b="1" dirty="0" smtClean="0">
                <a:solidFill>
                  <a:srgbClr val="FF0000"/>
                </a:solidFill>
              </a:rPr>
              <a:t>Fixation </a:t>
            </a:r>
            <a:r>
              <a:rPr lang="en-US" sz="3200" b="1" dirty="0">
                <a:solidFill>
                  <a:srgbClr val="FF0000"/>
                </a:solidFill>
              </a:rPr>
              <a:t>of Stock Levels</a:t>
            </a:r>
            <a:r>
              <a:rPr lang="en-US" sz="3200" dirty="0">
                <a:solidFill>
                  <a:srgbClr val="FF0000"/>
                </a:solidFill>
              </a:rPr>
              <a:t>: </a:t>
            </a:r>
          </a:p>
          <a:p>
            <a:r>
              <a:rPr lang="en-US" dirty="0" smtClean="0"/>
              <a:t> </a:t>
            </a:r>
            <a:r>
              <a:rPr lang="en-US" sz="2400" dirty="0"/>
              <a:t>Material control aims at providing enough materials to the production activities without any delay and</a:t>
            </a:r>
          </a:p>
          <a:p>
            <a:r>
              <a:rPr lang="en-US" sz="2400" dirty="0"/>
              <a:t> stoppage of production activities. It also aims at keeping the investment in inventory at the lowest </a:t>
            </a:r>
          </a:p>
          <a:p>
            <a:r>
              <a:rPr lang="en-US" sz="2400" dirty="0"/>
              <a:t>possible level.</a:t>
            </a:r>
          </a:p>
          <a:p>
            <a:r>
              <a:rPr lang="en-US" sz="2400" dirty="0"/>
              <a:t>Stock carrying </a:t>
            </a:r>
          </a:p>
          <a:p>
            <a:r>
              <a:rPr lang="en-US" sz="2400" dirty="0"/>
              <a:t>cost (e.g. interest on capital, go down rent. insurance expenses, deterioration in quality and quantity) is  </a:t>
            </a:r>
          </a:p>
          <a:p>
            <a:r>
              <a:rPr lang="en-US" sz="2400" dirty="0"/>
              <a:t>more in case of over-stocking. In contrast, cost of placing orders, getting the supplies and the fear of </a:t>
            </a:r>
          </a:p>
          <a:p>
            <a:r>
              <a:rPr lang="en-US" sz="2400" dirty="0"/>
              <a:t>scarcity (out of stock) are more in the case of purchases made in small </a:t>
            </a:r>
            <a:r>
              <a:rPr lang="en-US" sz="2400" dirty="0" smtClean="0"/>
              <a:t>scale.</a:t>
            </a:r>
            <a:endParaRPr lang="en-US" sz="2400" dirty="0"/>
          </a:p>
        </p:txBody>
      </p:sp>
    </p:spTree>
    <p:extLst>
      <p:ext uri="{BB962C8B-B14F-4D97-AF65-F5344CB8AC3E}">
        <p14:creationId xmlns:p14="http://schemas.microsoft.com/office/powerpoint/2010/main" val="1992303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748145" y="831273"/>
            <a:ext cx="10418619" cy="6186309"/>
          </a:xfrm>
          <a:prstGeom prst="rect">
            <a:avLst/>
          </a:prstGeom>
          <a:noFill/>
        </p:spPr>
        <p:txBody>
          <a:bodyPr wrap="square" rtlCol="0">
            <a:spAutoFit/>
          </a:bodyPr>
          <a:lstStyle/>
          <a:p>
            <a:r>
              <a:rPr lang="en-US" b="1" dirty="0">
                <a:solidFill>
                  <a:srgbClr val="FF0000"/>
                </a:solidFill>
              </a:rPr>
              <a:t>Maximum  Stock Level</a:t>
            </a:r>
            <a:endParaRPr lang="en-US" dirty="0">
              <a:solidFill>
                <a:srgbClr val="FF0000"/>
              </a:solidFill>
            </a:endParaRPr>
          </a:p>
          <a:p>
            <a:r>
              <a:rPr lang="en-US" b="1" dirty="0"/>
              <a:t>= (Reorder Level + Reorder Quantity) -</a:t>
            </a:r>
            <a:br>
              <a:rPr lang="en-US" b="1" dirty="0"/>
            </a:br>
            <a:r>
              <a:rPr lang="en-US" b="1" dirty="0"/>
              <a:t>                (Minimum Consumption X Minimum Delivery Time)</a:t>
            </a:r>
            <a:endParaRPr lang="en-US" dirty="0"/>
          </a:p>
          <a:p>
            <a:r>
              <a:rPr lang="en-US" b="1" dirty="0"/>
              <a:t>OR</a:t>
            </a:r>
            <a:br>
              <a:rPr lang="en-US" b="1" dirty="0"/>
            </a:br>
            <a:endParaRPr lang="en-US" dirty="0"/>
          </a:p>
          <a:p>
            <a:r>
              <a:rPr lang="en-US" b="1" dirty="0"/>
              <a:t>Maximum Stock Level</a:t>
            </a:r>
            <a:endParaRPr lang="en-US" dirty="0"/>
          </a:p>
          <a:p>
            <a:r>
              <a:rPr lang="en-US" b="1" dirty="0"/>
              <a:t> =(Reorder Level + EOQ) -(Minimum Consumption X Minimum Reorder Time</a:t>
            </a:r>
            <a:r>
              <a:rPr lang="en-US" b="1" dirty="0" smtClean="0"/>
              <a:t>)</a:t>
            </a:r>
          </a:p>
          <a:p>
            <a:endParaRPr lang="en-US" b="1" dirty="0" smtClean="0"/>
          </a:p>
          <a:p>
            <a:endParaRPr lang="en-US" b="1" dirty="0"/>
          </a:p>
          <a:p>
            <a:r>
              <a:rPr lang="en-US" b="1" dirty="0" smtClean="0">
                <a:solidFill>
                  <a:srgbClr val="FF0000"/>
                </a:solidFill>
              </a:rPr>
              <a:t>Minimum </a:t>
            </a:r>
            <a:r>
              <a:rPr lang="en-US" b="1" dirty="0">
                <a:solidFill>
                  <a:srgbClr val="FF0000"/>
                </a:solidFill>
              </a:rPr>
              <a:t>Stock Level</a:t>
            </a:r>
            <a:endParaRPr lang="en-US" dirty="0">
              <a:solidFill>
                <a:srgbClr val="FF0000"/>
              </a:solidFill>
            </a:endParaRPr>
          </a:p>
          <a:p>
            <a:endParaRPr lang="en-US" b="1" dirty="0" smtClean="0"/>
          </a:p>
          <a:p>
            <a:r>
              <a:rPr lang="en-US" b="1" dirty="0">
                <a:solidFill>
                  <a:schemeClr val="tx1">
                    <a:lumMod val="95000"/>
                    <a:lumOff val="5000"/>
                  </a:schemeClr>
                </a:solidFill>
              </a:rPr>
              <a:t>Minimum level </a:t>
            </a:r>
            <a:r>
              <a:rPr lang="en-US" b="1" dirty="0"/>
              <a:t>= Reorder level-(Normal Consumption x Normal Delivery Time)</a:t>
            </a:r>
            <a:endParaRPr lang="en-US" dirty="0"/>
          </a:p>
          <a:p>
            <a:r>
              <a:rPr lang="en-US" b="1" dirty="0"/>
              <a:t/>
            </a:r>
            <a:br>
              <a:rPr lang="en-US" b="1" dirty="0"/>
            </a:br>
            <a:r>
              <a:rPr lang="en-US" b="1" dirty="0"/>
              <a:t>(‘</a:t>
            </a:r>
            <a:r>
              <a:rPr lang="en-US" b="1" u="sng" dirty="0"/>
              <a:t>Consumption' is also known as 'usage' &amp; </a:t>
            </a:r>
            <a:endParaRPr lang="en-US" dirty="0"/>
          </a:p>
          <a:p>
            <a:r>
              <a:rPr lang="en-US" b="1" u="sng" dirty="0"/>
              <a:t>Normal delivery time is known as Average Delivery Time or normal reorder period or reorder period</a:t>
            </a:r>
            <a:r>
              <a:rPr lang="en-US" b="1" dirty="0"/>
              <a:t>)</a:t>
            </a:r>
            <a:endParaRPr lang="en-US" dirty="0"/>
          </a:p>
          <a:p>
            <a:r>
              <a:rPr lang="en-US" b="1" dirty="0"/>
              <a:t> </a:t>
            </a:r>
            <a:endParaRPr lang="en-US" dirty="0"/>
          </a:p>
          <a:p>
            <a:r>
              <a:rPr lang="en-US" b="1" dirty="0" err="1"/>
              <a:t>Here,Normal</a:t>
            </a:r>
            <a:r>
              <a:rPr lang="en-US" b="1" dirty="0"/>
              <a:t> Consumption = </a:t>
            </a:r>
            <a:r>
              <a:rPr lang="en-US" b="1" u="sng" dirty="0"/>
              <a:t>Maximum Consumption + Minimum Consumption  </a:t>
            </a:r>
            <a:endParaRPr lang="en-US" dirty="0"/>
          </a:p>
          <a:p>
            <a:r>
              <a:rPr lang="en-US" b="1" dirty="0"/>
              <a:t>                                                                                                2</a:t>
            </a:r>
            <a:r>
              <a:rPr lang="en-US" b="1" u="sng" dirty="0"/>
              <a:t>        </a:t>
            </a:r>
            <a:r>
              <a:rPr lang="en-US" dirty="0"/>
              <a:t>                                                                                                               </a:t>
            </a:r>
            <a:br>
              <a:rPr lang="en-US" dirty="0"/>
            </a:br>
            <a:endParaRPr lang="en-US" dirty="0"/>
          </a:p>
          <a:p>
            <a:r>
              <a:rPr lang="en-US" b="1" dirty="0"/>
              <a:t>      Normal Delivery Time = </a:t>
            </a:r>
            <a:r>
              <a:rPr lang="en-US" b="1" u="sng" dirty="0"/>
              <a:t>Maximum Delivery Time+ Minimum Delivery Time</a:t>
            </a:r>
            <a:endParaRPr lang="en-US" dirty="0"/>
          </a:p>
          <a:p>
            <a:r>
              <a:rPr lang="en-US" b="1" dirty="0"/>
              <a:t>                                                                                                 2</a:t>
            </a:r>
            <a:endParaRPr lang="en-US" dirty="0"/>
          </a:p>
          <a:p>
            <a:endParaRPr lang="en-US" dirty="0"/>
          </a:p>
        </p:txBody>
      </p:sp>
    </p:spTree>
    <p:extLst>
      <p:ext uri="{BB962C8B-B14F-4D97-AF65-F5344CB8AC3E}">
        <p14:creationId xmlns:p14="http://schemas.microsoft.com/office/powerpoint/2010/main" val="324595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955964" y="789709"/>
            <a:ext cx="10598727" cy="3970318"/>
          </a:xfrm>
          <a:prstGeom prst="rect">
            <a:avLst/>
          </a:prstGeom>
          <a:noFill/>
        </p:spPr>
        <p:txBody>
          <a:bodyPr wrap="square" rtlCol="0">
            <a:spAutoFit/>
          </a:bodyPr>
          <a:lstStyle/>
          <a:p>
            <a:r>
              <a:rPr lang="en-US" sz="2400" b="1" dirty="0">
                <a:solidFill>
                  <a:srgbClr val="FF0000"/>
                </a:solidFill>
              </a:rPr>
              <a:t>Reorder level</a:t>
            </a:r>
            <a:r>
              <a:rPr lang="en-US" sz="2400" b="1" dirty="0"/>
              <a:t>= Maximum Consumption  X Maximum Delivery Time</a:t>
            </a:r>
            <a:endParaRPr lang="en-US" sz="2400" dirty="0"/>
          </a:p>
          <a:p>
            <a:r>
              <a:rPr lang="en-US" sz="2400" b="1" dirty="0"/>
              <a:t>OR</a:t>
            </a:r>
            <a:endParaRPr lang="en-US" sz="2400" dirty="0"/>
          </a:p>
          <a:p>
            <a:r>
              <a:rPr lang="en-US" sz="2400" b="1" dirty="0"/>
              <a:t>Reorder level = Minimum stock Level + (Normal Consumption X Normal  </a:t>
            </a:r>
            <a:endParaRPr lang="en-US" sz="2400" dirty="0"/>
          </a:p>
          <a:p>
            <a:r>
              <a:rPr lang="en-US" sz="2400" b="1" dirty="0"/>
              <a:t>                                                                                                           Delivery Time)</a:t>
            </a:r>
            <a:endParaRPr lang="en-US" sz="2400" dirty="0"/>
          </a:p>
          <a:p>
            <a:endParaRPr lang="en-US" sz="2400" dirty="0" smtClean="0"/>
          </a:p>
          <a:p>
            <a:r>
              <a:rPr lang="en-US" sz="2400" b="1" dirty="0"/>
              <a:t>Danger level= Average consumption X Emergency delivery period.</a:t>
            </a:r>
            <a:endParaRPr lang="en-US" sz="2400" dirty="0"/>
          </a:p>
          <a:p>
            <a:endParaRPr lang="en-US" sz="2400" dirty="0" smtClean="0"/>
          </a:p>
          <a:p>
            <a:endParaRPr lang="en-US" sz="2400" dirty="0"/>
          </a:p>
          <a:p>
            <a:endParaRPr lang="en-US" sz="2400" dirty="0" smtClean="0"/>
          </a:p>
          <a:p>
            <a:endParaRPr lang="en-US" dirty="0"/>
          </a:p>
          <a:p>
            <a:endParaRPr lang="en-US" dirty="0"/>
          </a:p>
        </p:txBody>
      </p:sp>
      <p:sp>
        <p:nvSpPr>
          <p:cNvPr id="6" name="Rectangle 6"/>
          <p:cNvSpPr>
            <a:spLocks noChangeArrowheads="1"/>
          </p:cNvSpPr>
          <p:nvPr/>
        </p:nvSpPr>
        <p:spPr bwMode="auto">
          <a:xfrm>
            <a:off x="955964" y="3197083"/>
            <a:ext cx="81880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Hint: </a:t>
            </a:r>
            <a:r>
              <a:rPr kumimoji="0" lang="en-US" altLang="en-US" sz="20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The term Average or Normal both are one and the same.</a:t>
            </a:r>
            <a:endParaRPr kumimoji="0" lang="en-US" altLang="en-US"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Arial" panose="020B0604020202020204" pitchFamily="34" charset="0"/>
            </a:endParaRPr>
          </a:p>
        </p:txBody>
      </p:sp>
      <p:sp>
        <p:nvSpPr>
          <p:cNvPr id="7" name="Text Box 2"/>
          <p:cNvSpPr txBox="1">
            <a:spLocks noChangeArrowheads="1"/>
          </p:cNvSpPr>
          <p:nvPr/>
        </p:nvSpPr>
        <p:spPr bwMode="auto">
          <a:xfrm>
            <a:off x="955964" y="3551026"/>
            <a:ext cx="8296274" cy="29913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Hint:</a:t>
            </a:r>
            <a:endParaRPr kumimoji="0" lang="en-US" altLang="en-US" sz="2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Average stock level is calculated as follows:</a:t>
            </a:r>
            <a:b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Average stock level: = (Maximum stock level + Minimum stock level) + 2 </a:t>
            </a:r>
            <a:endParaRPr kumimoji="0" lang="en-US" altLang="en-US" sz="2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or </a:t>
            </a:r>
            <a:b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Average stock level=Minimum level + </a:t>
            </a:r>
            <a:r>
              <a:rPr kumimoji="0" lang="en-US" altLang="en-US" sz="2400" b="1" i="0" u="none" strike="noStrike" cap="none" normalizeH="0" baseline="0" dirty="0" smtClean="0">
                <a:ln>
                  <a:noFill/>
                </a:ln>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½</a:t>
            </a:r>
            <a:r>
              <a:rPr kumimoji="0" lang="en-US" altLang="en-US" sz="2400" b="1" i="0" u="none" strike="noStrike" cap="none" normalizeH="0" baseline="0" dirty="0" smtClean="0">
                <a:ln>
                  <a:noFill/>
                </a:ln>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Reorder quantity</a:t>
            </a:r>
            <a:endParaRPr kumimoji="0" lang="en-US" altLang="en-US" sz="2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8433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650</Words>
  <Application>Microsoft Office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10</cp:revision>
  <dcterms:created xsi:type="dcterms:W3CDTF">2020-10-21T10:11:08Z</dcterms:created>
  <dcterms:modified xsi:type="dcterms:W3CDTF">2020-10-24T01:16:40Z</dcterms:modified>
</cp:coreProperties>
</file>